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5" r:id="rId3"/>
    <p:sldId id="257" r:id="rId4"/>
    <p:sldId id="258" r:id="rId5"/>
    <p:sldId id="269" r:id="rId6"/>
    <p:sldId id="259" r:id="rId7"/>
    <p:sldId id="260" r:id="rId8"/>
    <p:sldId id="264" r:id="rId9"/>
    <p:sldId id="261" r:id="rId10"/>
    <p:sldId id="266" r:id="rId11"/>
    <p:sldId id="262" r:id="rId12"/>
    <p:sldId id="267" r:id="rId13"/>
    <p:sldId id="263" r:id="rId14"/>
    <p:sldId id="268" r:id="rId15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30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Título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2" name="21 Subtítulo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20" name="19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Elipse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  <p:sp>
        <p:nvSpPr>
          <p:cNvPr id="10" name="9 Rectángulo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Elipse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  <p:sp>
        <p:nvSpPr>
          <p:cNvPr id="6" name="5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  <p:sp>
        <p:nvSpPr>
          <p:cNvPr id="8" name="7 Rectángulo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9" name="8 Proceso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Proceso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ircular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Elipse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Anillo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Marcador de título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texto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4" name="23 Marcador de fecha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AAB16C3-9972-4E12-B752-C3CFBC078ED4}" type="datetimeFigureOut">
              <a:rPr lang="es-AR" smtClean="0"/>
              <a:t>07/01/2013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7706C09-7BE6-4942-9F07-8EA9AFF52DCC}" type="slidenum">
              <a:rPr lang="es-AR" smtClean="0"/>
              <a:t>‹Nº›</a:t>
            </a:fld>
            <a:endParaRPr lang="es-AR"/>
          </a:p>
        </p:txBody>
      </p:sp>
      <p:sp>
        <p:nvSpPr>
          <p:cNvPr id="15" name="14 Rectángulo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83568" y="566678"/>
            <a:ext cx="792088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ES" sz="2000" b="1" dirty="0" smtClean="0">
                <a:solidFill>
                  <a:srgbClr val="000000"/>
                </a:solidFill>
                <a:latin typeface="Times New Roman"/>
              </a:rPr>
              <a:t>UNIVERSIDAD REGIONAL AUTÓNOMA DE LOS ANDES  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sz="2000" b="1" dirty="0" smtClean="0">
                <a:solidFill>
                  <a:srgbClr val="000000"/>
                </a:solidFill>
                <a:latin typeface="Times New Roman"/>
              </a:rPr>
              <a:t>“UNIANDES”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endParaRPr lang="es-ES" dirty="0" smtClean="0"/>
          </a:p>
          <a:p>
            <a:pPr algn="ctr">
              <a:lnSpc>
                <a:spcPct val="100000"/>
              </a:lnSpc>
            </a:pPr>
            <a:endParaRPr lang="es-ES" dirty="0" smtClean="0"/>
          </a:p>
          <a:p>
            <a:pPr algn="ctr">
              <a:lnSpc>
                <a:spcPct val="100000"/>
              </a:lnSpc>
            </a:pPr>
            <a:endParaRPr lang="es-ES" b="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es-ES" b="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endParaRPr lang="es-ES" b="1" dirty="0" smtClean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FACULTAD DE SISTEMAS MERCANTILES 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CARRERA DE CONTABILIDAD Y AUDITORÍA 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TEMA: Análisis vertical y horizontal de la cooperativa “Pablo Muñoz Vega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Mónica Moreno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Evelyn Vallejo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Cristian Endara 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 ING.  Danny Sandoval </a:t>
            </a:r>
            <a:endParaRPr lang="es-ES" dirty="0" smtClean="0"/>
          </a:p>
          <a:p>
            <a:pPr algn="ctr">
              <a:lnSpc>
                <a:spcPct val="100000"/>
              </a:lnSpc>
            </a:pPr>
            <a:r>
              <a:rPr lang="es-ES" b="1" dirty="0" smtClean="0">
                <a:solidFill>
                  <a:srgbClr val="000000"/>
                </a:solidFill>
                <a:latin typeface="Times New Roman"/>
              </a:rPr>
              <a:t>TULCÁN 2013</a:t>
            </a:r>
            <a:endParaRPr lang="es-ES" dirty="0"/>
          </a:p>
        </p:txBody>
      </p:sp>
      <p:pic>
        <p:nvPicPr>
          <p:cNvPr id="5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3780488" y="1412776"/>
            <a:ext cx="1583024" cy="101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48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0" t="57693" r="64346" b="15846"/>
          <a:stretch/>
        </p:blipFill>
        <p:spPr bwMode="auto">
          <a:xfrm>
            <a:off x="877806" y="0"/>
            <a:ext cx="8266194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55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2" t="48051" r="51192" b="19128"/>
          <a:stretch/>
        </p:blipFill>
        <p:spPr bwMode="auto">
          <a:xfrm>
            <a:off x="395536" y="332656"/>
            <a:ext cx="8626600" cy="554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5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42" name="Picture 2" descr="C:\Users\ADMINI~1\AppData\Local\Temp\chart_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708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69" t="36359" r="18890" b="20359"/>
          <a:stretch/>
        </p:blipFill>
        <p:spPr bwMode="auto">
          <a:xfrm>
            <a:off x="-21958" y="986027"/>
            <a:ext cx="4311434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3" t="26102" r="19808" b="30444"/>
          <a:stretch/>
        </p:blipFill>
        <p:spPr bwMode="auto">
          <a:xfrm>
            <a:off x="4572000" y="1010398"/>
            <a:ext cx="4243753" cy="5173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13 Rectángulo"/>
          <p:cNvSpPr/>
          <p:nvPr/>
        </p:nvSpPr>
        <p:spPr>
          <a:xfrm>
            <a:off x="1547664" y="404664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2010</a:t>
            </a:r>
            <a:endParaRPr lang="es-AR" dirty="0"/>
          </a:p>
        </p:txBody>
      </p:sp>
      <p:sp>
        <p:nvSpPr>
          <p:cNvPr id="22" name="21 Rectángulo"/>
          <p:cNvSpPr/>
          <p:nvPr/>
        </p:nvSpPr>
        <p:spPr>
          <a:xfrm>
            <a:off x="5796136" y="506452"/>
            <a:ext cx="1440160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2011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60696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35608" y="1447800"/>
            <a:ext cx="7240848" cy="3493368"/>
          </a:xfrm>
        </p:spPr>
        <p:txBody>
          <a:bodyPr>
            <a:noAutofit/>
          </a:bodyPr>
          <a:lstStyle/>
          <a:p>
            <a:pPr algn="ctr"/>
            <a:r>
              <a:rPr lang="es-ES_tradnl" sz="6600" b="1" dirty="0" smtClean="0">
                <a:solidFill>
                  <a:schemeClr val="accent4">
                    <a:lumMod val="50000"/>
                  </a:schemeClr>
                </a:solidFill>
              </a:rPr>
              <a:t>GRACIAS POR SU ATENCIÓN</a:t>
            </a:r>
            <a:endParaRPr lang="es-AR" sz="66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6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971600" y="1640325"/>
            <a:ext cx="6840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8800" dirty="0" smtClean="0">
                <a:solidFill>
                  <a:srgbClr val="FFC000"/>
                </a:solidFill>
                <a:latin typeface="Algerian" pitchFamily="82" charset="0"/>
              </a:rPr>
              <a:t>ANÁLISIS VERTICAL </a:t>
            </a:r>
            <a:endParaRPr lang="es-AR" sz="8800" dirty="0">
              <a:solidFill>
                <a:srgbClr val="FFC0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69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" t="37500" r="67515" b="16256"/>
          <a:stretch/>
        </p:blipFill>
        <p:spPr bwMode="auto">
          <a:xfrm>
            <a:off x="458910" y="188640"/>
            <a:ext cx="792951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85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~1\AppData\Local\Temp\gráfico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-926"/>
            <a:ext cx="8313721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Elipse"/>
          <p:cNvSpPr/>
          <p:nvPr/>
        </p:nvSpPr>
        <p:spPr>
          <a:xfrm>
            <a:off x="2843808" y="4005064"/>
            <a:ext cx="1512168" cy="1224136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recto de flecha"/>
          <p:cNvCxnSpPr>
            <a:endCxn id="4" idx="7"/>
          </p:cNvCxnSpPr>
          <p:nvPr/>
        </p:nvCxnSpPr>
        <p:spPr>
          <a:xfrm flipH="1">
            <a:off x="4134524" y="2348880"/>
            <a:ext cx="1517596" cy="18354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76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A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4" t="32462" r="20615" b="16052"/>
          <a:stretch/>
        </p:blipFill>
        <p:spPr bwMode="auto">
          <a:xfrm>
            <a:off x="683568" y="306712"/>
            <a:ext cx="8122807" cy="600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49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~1\AppData\Local\Temp\gráfico_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5" y="116632"/>
            <a:ext cx="9282609" cy="629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Elipse"/>
          <p:cNvSpPr/>
          <p:nvPr/>
        </p:nvSpPr>
        <p:spPr>
          <a:xfrm>
            <a:off x="3815916" y="3140968"/>
            <a:ext cx="1512168" cy="1224136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cxnSp>
        <p:nvCxnSpPr>
          <p:cNvPr id="6" name="5 Conector recto de flecha"/>
          <p:cNvCxnSpPr/>
          <p:nvPr/>
        </p:nvCxnSpPr>
        <p:spPr>
          <a:xfrm flipH="1">
            <a:off x="4705109" y="1167430"/>
            <a:ext cx="1168463" cy="1973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3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5" t="64872" r="53038" b="26718"/>
          <a:stretch/>
        </p:blipFill>
        <p:spPr bwMode="auto">
          <a:xfrm>
            <a:off x="1259632" y="692696"/>
            <a:ext cx="7416824" cy="475252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1691680" y="2708920"/>
            <a:ext cx="2736304" cy="1173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2800" dirty="0" smtClean="0"/>
              <a:t>ACTIVOS CORRIENTES 96,87 %</a:t>
            </a:r>
            <a:endParaRPr lang="es-AR" sz="2800" dirty="0"/>
          </a:p>
        </p:txBody>
      </p:sp>
      <p:sp>
        <p:nvSpPr>
          <p:cNvPr id="5" name="4 Rectángulo"/>
          <p:cNvSpPr/>
          <p:nvPr/>
        </p:nvSpPr>
        <p:spPr>
          <a:xfrm>
            <a:off x="5508104" y="1817295"/>
            <a:ext cx="2448272" cy="86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2000" dirty="0" smtClean="0"/>
              <a:t>PASIVO CORRIENTE 85,30%</a:t>
            </a:r>
            <a:endParaRPr lang="es-AR" sz="2000" dirty="0"/>
          </a:p>
        </p:txBody>
      </p:sp>
      <p:sp>
        <p:nvSpPr>
          <p:cNvPr id="6" name="5 Rectángulo"/>
          <p:cNvSpPr/>
          <p:nvPr/>
        </p:nvSpPr>
        <p:spPr>
          <a:xfrm>
            <a:off x="4954434" y="3022476"/>
            <a:ext cx="2808312" cy="81304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400" dirty="0" smtClean="0"/>
              <a:t>PASIVO NO CORRIENTE 0%</a:t>
            </a:r>
            <a:endParaRPr lang="es-AR" sz="2400" dirty="0"/>
          </a:p>
        </p:txBody>
      </p:sp>
      <p:sp>
        <p:nvSpPr>
          <p:cNvPr id="7" name="6 Rectángulo"/>
          <p:cNvSpPr/>
          <p:nvPr/>
        </p:nvSpPr>
        <p:spPr>
          <a:xfrm>
            <a:off x="1686708" y="4149080"/>
            <a:ext cx="2741276" cy="69255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ACTIVOS NO CORRIENTE  3,13 %</a:t>
            </a:r>
            <a:endParaRPr lang="es-AR" dirty="0"/>
          </a:p>
        </p:txBody>
      </p:sp>
      <p:sp>
        <p:nvSpPr>
          <p:cNvPr id="8" name="7 Rectángulo"/>
          <p:cNvSpPr/>
          <p:nvPr/>
        </p:nvSpPr>
        <p:spPr>
          <a:xfrm>
            <a:off x="4981291" y="4149079"/>
            <a:ext cx="3132348" cy="69255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PATRIMONIO 14,40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7488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625" y="32792"/>
            <a:ext cx="9667249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971600" y="1640325"/>
            <a:ext cx="6840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8800" dirty="0" smtClean="0">
                <a:solidFill>
                  <a:srgbClr val="002060"/>
                </a:solidFill>
                <a:latin typeface="Algerian" pitchFamily="82" charset="0"/>
              </a:rPr>
              <a:t>ANÁLISIS horizontal</a:t>
            </a:r>
            <a:endParaRPr lang="es-AR" sz="8800" dirty="0">
              <a:solidFill>
                <a:srgbClr val="00206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40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8" t="36496" r="49447" b="14723"/>
          <a:stretch/>
        </p:blipFill>
        <p:spPr bwMode="auto">
          <a:xfrm>
            <a:off x="240116" y="-99392"/>
            <a:ext cx="9383848" cy="6743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Elipse"/>
          <p:cNvSpPr/>
          <p:nvPr/>
        </p:nvSpPr>
        <p:spPr>
          <a:xfrm>
            <a:off x="8244408" y="1700808"/>
            <a:ext cx="1116124" cy="432048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1 CuadroTexto"/>
              <p:cNvSpPr txBox="1"/>
              <p:nvPr/>
            </p:nvSpPr>
            <p:spPr>
              <a:xfrm>
                <a:off x="1835696" y="2653447"/>
                <a:ext cx="1981890" cy="619016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AR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s-ES_tradnl" b="0" i="1" smtClean="0">
                              <a:latin typeface="Cambria Math"/>
                            </a:rPr>
                            <m:t>𝑣𝑓</m:t>
                          </m:r>
                          <m:r>
                            <a:rPr lang="es-ES_tradnl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s-ES_tradnl" b="0" i="1" smtClean="0">
                              <a:latin typeface="Cambria Math"/>
                            </a:rPr>
                            <m:t>𝑣𝑖</m:t>
                          </m:r>
                        </m:num>
                        <m:den>
                          <m:r>
                            <a:rPr lang="es-ES_tradnl" b="0" i="1" smtClean="0">
                              <a:latin typeface="Cambria Math"/>
                            </a:rPr>
                            <m:t>𝑣𝑖</m:t>
                          </m:r>
                        </m:den>
                      </m:f>
                      <m:r>
                        <a:rPr lang="es-ES_tradnl" b="0" i="1" smtClean="0">
                          <a:latin typeface="Cambria Math"/>
                        </a:rPr>
                        <m:t>∗100</m:t>
                      </m:r>
                    </m:oMath>
                  </m:oMathPara>
                </a14:m>
                <a:endParaRPr lang="es-AR" dirty="0"/>
              </a:p>
            </p:txBody>
          </p:sp>
        </mc:Choice>
        <mc:Fallback>
          <p:sp>
            <p:nvSpPr>
              <p:cNvPr id="2" name="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653447"/>
                <a:ext cx="1981890" cy="61901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788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io">
  <a:themeElements>
    <a:clrScheme name="Solsti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177</TotalTime>
  <Words>57</Words>
  <Application>Microsoft Office PowerPoint</Application>
  <PresentationFormat>Presentación en pantalla (4:3)</PresentationFormat>
  <Paragraphs>26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Solsticio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Usuario de Windows</cp:lastModifiedBy>
  <cp:revision>14</cp:revision>
  <dcterms:created xsi:type="dcterms:W3CDTF">2013-01-07T20:52:07Z</dcterms:created>
  <dcterms:modified xsi:type="dcterms:W3CDTF">2013-01-08T00:19:58Z</dcterms:modified>
</cp:coreProperties>
</file>